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.fntdata"/><Relationship Id="rId10" Type="http://schemas.openxmlformats.org/officeDocument/2006/relationships/slide" Target="slides/slide6.xml"/><Relationship Id="rId21" Type="http://schemas.openxmlformats.org/officeDocument/2006/relationships/font" Target="fonts/OpenSans-regular.fntdata"/><Relationship Id="rId13" Type="http://schemas.openxmlformats.org/officeDocument/2006/relationships/slide" Target="slides/slide9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TSansNarrow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Involve different stakeholders such as administrators, library and academic staff, undergraduate and graduate students, faculty representative to undertake an assessment of community needs through various means. E.g.</a:t>
            </a:r>
            <a:r>
              <a:rPr b="1"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survey, interviews, literature review</a:t>
            </a: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Next, prepare a plan that includes layout, seating, major design features with design considerations in mind. Decide project timeline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Open Sans"/>
              <a:buAutoNum type="arabicPeriod"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Hold a student design competition for architecture and interior design, and invite  faculty from the engineering department to the selection and serve as the advisor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4. Gather cost estimation by consulting with vendors and construction company. E.g. equipment, furnitures, construction cost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Flexible use design allows you to easily reconfigure a space with the necessary layout, infrastructure, technology, and furniture to accommodate more than one library activity. 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Policies and Regulations: comply with building codes, safety codes, consider ways ensure handicapped accessibility, develop Emergency/Evacuation plan.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finding resources in the library catalog, database etc.</a:t>
            </a:r>
            <a:endParaRPr sz="1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Rebuild the UUL Library : Space Planning</a:t>
            </a:r>
            <a:endParaRPr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Group 6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2723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 Space</a:t>
            </a:r>
            <a:endParaRPr/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851025"/>
            <a:ext cx="8520600" cy="37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Active Learning Classroom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Multi-purpose room:  closed meeting/interview rooms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Makerspace, Technology lab</a:t>
            </a:r>
            <a:r>
              <a:rPr lang="en"/>
              <a:t> (3D Printer, AR &amp; VR)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Viewing stations and group viewing room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Video conferencing room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Creation Studio for audio/video production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Library Pavilion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Library </a:t>
            </a:r>
            <a:r>
              <a:rPr lang="en"/>
              <a:t>Pavilion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Sound Record: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 for relax: KTV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</a:t>
            </a:r>
            <a:r>
              <a:rPr lang="en"/>
              <a:t>sound insulation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Speech record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4.  24 hours service</a:t>
            </a:r>
            <a:br>
              <a:rPr lang="en"/>
            </a:b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5225" y="131875"/>
            <a:ext cx="3226100" cy="448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4675" y="1684075"/>
            <a:ext cx="1690425" cy="147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05150" y="4526975"/>
            <a:ext cx="85206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https://gss0.bdstatic.com/94o3dSag_xI4khGkpoWK1HF6hhy/baike/c0%3Dbaike150%2C5%2C5%2C150%2C50/sign=d4885ae73d9b033b3885f48874a75db6/a2cc7cd98d1001e939a353ecb10e7bec55e797b1.jpg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Silent Space</a:t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Private study carrel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Napping area</a:t>
            </a:r>
            <a:endParaRPr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050" y="1867150"/>
            <a:ext cx="2296250" cy="23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0825" y="1266325"/>
            <a:ext cx="3725250" cy="3040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3857625" y="4421300"/>
            <a:ext cx="5143500" cy="4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https://cdn.decoist.com/wp-content/uploads/2016/03/Napping-pods-in-the-University-of-Queensland-library-217x155.jpg</a:t>
            </a:r>
            <a:endParaRPr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Food and Drink Area</a:t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Library Cafe: Run by commercial vendor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Lounge: users can bring their own food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1275" y="1890150"/>
            <a:ext cx="3773250" cy="252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3945700" y="4632675"/>
            <a:ext cx="47031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 txBox="1"/>
          <p:nvPr/>
        </p:nvSpPr>
        <p:spPr>
          <a:xfrm>
            <a:off x="4174700" y="4682925"/>
            <a:ext cx="4657500" cy="2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http://www.lanecrawford.com.hk/discover/the-library-caf-4400034-20111101</a:t>
            </a:r>
            <a:endParaRPr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Challenges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Funding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Maintenance</a:t>
            </a:r>
            <a:br>
              <a:rPr lang="en"/>
            </a:br>
            <a:br>
              <a:rPr lang="en"/>
            </a:br>
            <a:r>
              <a:rPr lang="en"/>
              <a:t>User acceptance of  “library without books”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Rapid </a:t>
            </a:r>
            <a:r>
              <a:rPr lang="en"/>
              <a:t>technology</a:t>
            </a:r>
            <a:r>
              <a:rPr lang="en"/>
              <a:t> change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Members</a:t>
            </a:r>
            <a:endParaRPr/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66325"/>
            <a:ext cx="8520600" cy="36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Shahril Ali, MUSC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Eunice Chan, HKPLs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Kendy Lau, HKU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Ida Priyanto, GMU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Qinghua Xu</a:t>
            </a:r>
            <a:r>
              <a:rPr lang="en"/>
              <a:t>, NYU Shanghai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Minjie Yu, ZJU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Wallace Wong, HKBU</a:t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6151" y="1266325"/>
            <a:ext cx="4724148" cy="3088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216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Summary</a:t>
            </a:r>
            <a:endParaRPr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211375" y="923450"/>
            <a:ext cx="8620800" cy="36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Background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User population: 8,000 undergraduate,1,500 postgraduates,  800 faculty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Building was completed in 1990s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Subject </a:t>
            </a:r>
            <a:r>
              <a:rPr lang="en"/>
              <a:t>disciplines: Business, Management, Science and Engineering.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Typhoon and flood damaged the library space</a:t>
            </a:r>
            <a:br>
              <a:rPr lang="en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build the library without physical books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support </a:t>
            </a:r>
            <a:r>
              <a:rPr lang="en"/>
              <a:t>teaching</a:t>
            </a:r>
            <a:r>
              <a:rPr lang="en"/>
              <a:t>, learning, research and knowledge exchange needs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Project</a:t>
            </a:r>
            <a:endParaRPr/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Redesign and renovate the lower ground level of the library with a total area of 5,000 square meters, into learning spaces to improve students’ learning experience.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Step-by-Step Planning</a:t>
            </a:r>
            <a:endParaRPr/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697175"/>
            <a:ext cx="8520600" cy="42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1.Form a renovation committee and hire a consultant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</a:t>
            </a:r>
            <a:r>
              <a:rPr lang="en"/>
              <a:t>. Hold a student design competition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 Prototype the design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4. Gather cost estimation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5. Divide the project into multiple phases if the budget is limited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6. Reach out to other consortium libraries for joint purchase opportunities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7. Seek sponsorship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8. Monitor the post-renovation customer satisfaction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363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Considerations</a:t>
            </a:r>
            <a:endParaRPr/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037275"/>
            <a:ext cx="8520600" cy="397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24X7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Flexible Design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Technology Rich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Collaboration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Natural Light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Zoning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Policies and Regulations (building codes, safety, disability access, security, emergency plan)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</a:t>
            </a:r>
            <a:r>
              <a:rPr lang="en"/>
              <a:t>Amenities</a:t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Bathroom</a:t>
            </a:r>
            <a:br>
              <a:rPr lang="en"/>
            </a:br>
            <a:r>
              <a:rPr lang="en"/>
              <a:t>Wifi</a:t>
            </a:r>
            <a:br>
              <a:rPr lang="en"/>
            </a:br>
            <a:r>
              <a:rPr lang="en"/>
              <a:t>Power outlets</a:t>
            </a:r>
            <a:br>
              <a:rPr lang="en"/>
            </a:br>
            <a:r>
              <a:rPr lang="en"/>
              <a:t>Heat, lighting and climate control</a:t>
            </a:r>
            <a:br>
              <a:rPr lang="en"/>
            </a:br>
            <a:r>
              <a:rPr lang="en"/>
              <a:t>Security system</a:t>
            </a:r>
            <a:br>
              <a:rPr lang="en"/>
            </a:br>
            <a:r>
              <a:rPr lang="en"/>
              <a:t>Water fountain</a:t>
            </a:r>
            <a:br>
              <a:rPr lang="en"/>
            </a:br>
            <a:r>
              <a:rPr lang="en"/>
              <a:t>Online Room Reserve System</a:t>
            </a:r>
            <a:br>
              <a:rPr lang="en"/>
            </a:br>
            <a:r>
              <a:rPr lang="en"/>
              <a:t>Flexible furnitures</a:t>
            </a:r>
            <a:br>
              <a:rPr lang="en"/>
            </a:br>
            <a:r>
              <a:rPr lang="en"/>
              <a:t>Soundproof or noise reduction solution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br>
              <a:rPr lang="en"/>
            </a:b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Zoning</a:t>
            </a:r>
            <a:endParaRPr/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Entrance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Collaborative</a:t>
            </a:r>
            <a:r>
              <a:rPr lang="en"/>
              <a:t> space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Silent Zone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Food and Drink Area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Entrance</a:t>
            </a:r>
            <a:endParaRPr/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Exhibition space (physical and digital)    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Designated computers for library research only 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Digital bookshelf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Public access computers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Consultation Space</a:t>
            </a:r>
            <a:endParaRPr sz="1400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4525" y="1631650"/>
            <a:ext cx="490687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3382025" y="4474150"/>
            <a:ext cx="5499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http://www.elizabethtaberlibrary.org/wp-content/uploads/2012/09/Photo-Tour_-Google_s-Surprise-Filled-New-York-City-Office-Including-Digital-Bookshelf.png</a:t>
            </a:r>
            <a:endParaRPr sz="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